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8"/>
  </p:notesMasterIdLst>
  <p:sldIdLst>
    <p:sldId id="339" r:id="rId5"/>
    <p:sldId id="869" r:id="rId6"/>
    <p:sldId id="878" r:id="rId7"/>
    <p:sldId id="874" r:id="rId8"/>
    <p:sldId id="892" r:id="rId9"/>
    <p:sldId id="844" r:id="rId10"/>
    <p:sldId id="893" r:id="rId11"/>
    <p:sldId id="896" r:id="rId12"/>
    <p:sldId id="855" r:id="rId13"/>
    <p:sldId id="898" r:id="rId14"/>
    <p:sldId id="895" r:id="rId15"/>
    <p:sldId id="846" r:id="rId16"/>
    <p:sldId id="397" r:id="rId17"/>
    <p:sldId id="827" r:id="rId18"/>
    <p:sldId id="398" r:id="rId19"/>
    <p:sldId id="881" r:id="rId20"/>
    <p:sldId id="873" r:id="rId21"/>
    <p:sldId id="306" r:id="rId22"/>
    <p:sldId id="271" r:id="rId23"/>
    <p:sldId id="321" r:id="rId24"/>
    <p:sldId id="376" r:id="rId25"/>
    <p:sldId id="272" r:id="rId26"/>
    <p:sldId id="8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03"/>
    <a:srgbClr val="99120C"/>
    <a:srgbClr val="1C24AA"/>
    <a:srgbClr val="FFFD24"/>
    <a:srgbClr val="F2EF26"/>
    <a:srgbClr val="D2F284"/>
    <a:srgbClr val="D6C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23"/>
    <p:restoredTop sz="96405"/>
  </p:normalViewPr>
  <p:slideViewPr>
    <p:cSldViewPr snapToGrid="0" snapToObjects="1">
      <p:cViewPr varScale="1">
        <p:scale>
          <a:sx n="123" d="100"/>
          <a:sy n="123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2593A-7D00-1449-8DC2-4AD8578CCEA7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082D8-9179-9D43-B137-97A307C4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566108B6-A007-0C4C-8CE9-8D6D1A7052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282C1D-0C6B-5940-B2F9-0E32867419FF}" type="slidenum">
              <a:rPr kumimoji="0" lang="ar-SA" altLang="roo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roo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BC07D9C5-9058-E441-834F-B01DAD09AF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A4F0229-7067-E549-B18E-D82694D59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oot" altLang="root"/>
          </a:p>
        </p:txBody>
      </p:sp>
    </p:spTree>
    <p:extLst>
      <p:ext uri="{BB962C8B-B14F-4D97-AF65-F5344CB8AC3E}">
        <p14:creationId xmlns:p14="http://schemas.microsoft.com/office/powerpoint/2010/main" val="102197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A7CFDAB1-EB15-1345-AC83-79E5ECF16C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E7EBB9-BE5C-0847-A024-63A521776633}" type="slidenum">
              <a:rPr lang="ar-SA" altLang="root" sz="1200"/>
              <a:pPr/>
              <a:t>13</a:t>
            </a:fld>
            <a:endParaRPr lang="en-US" altLang="root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3ED4C0-9811-2A4D-B71B-0BBEB18F45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08E4F258-4942-EF48-8C9E-21669E2D0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oot" altLang="root"/>
          </a:p>
        </p:txBody>
      </p:sp>
    </p:spTree>
    <p:extLst>
      <p:ext uri="{BB962C8B-B14F-4D97-AF65-F5344CB8AC3E}">
        <p14:creationId xmlns:p14="http://schemas.microsoft.com/office/powerpoint/2010/main" val="92345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797A946-2DF4-AB4B-B4D1-9A28FB3E5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CB4B5E-BEE7-1448-B495-20A8E536148C}" type="slidenum">
              <a:rPr lang="ar-SA" altLang="root" sz="1200"/>
              <a:pPr/>
              <a:t>15</a:t>
            </a:fld>
            <a:endParaRPr lang="en-US" altLang="root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3C5B5561-CC62-234C-87DE-A97F19BBB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D6CC945-77AB-DF48-AFA0-4122448E0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oot" altLang="root"/>
          </a:p>
        </p:txBody>
      </p:sp>
    </p:spTree>
    <p:extLst>
      <p:ext uri="{BB962C8B-B14F-4D97-AF65-F5344CB8AC3E}">
        <p14:creationId xmlns:p14="http://schemas.microsoft.com/office/powerpoint/2010/main" val="931782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FC31F7-6BA8-904B-8F7D-50119AF19B00}" type="slidenum">
              <a:rPr lang="ar-SA" altLang="x-none" sz="1200">
                <a:solidFill>
                  <a:srgbClr val="000000"/>
                </a:solidFill>
              </a:rPr>
              <a:pPr/>
              <a:t>18</a:t>
            </a:fld>
            <a:endParaRPr lang="en-US" altLang="x-none" sz="1200">
              <a:solidFill>
                <a:srgbClr val="000000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he-IL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59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37843F87-2191-EC42-82FF-697258884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D0B03D-0B10-2E4A-9B87-8B7DE6F7C269}" type="slidenum">
              <a:rPr lang="ar-SA" altLang="root" sz="1200"/>
              <a:pPr/>
              <a:t>19</a:t>
            </a:fld>
            <a:endParaRPr lang="en-US" altLang="root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95899C3-8779-1642-A9BE-4CB8ED37A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4CB9DD7-B79D-A34E-BF03-64D9C56DD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oot" altLang="root"/>
          </a:p>
        </p:txBody>
      </p:sp>
    </p:spTree>
    <p:extLst>
      <p:ext uri="{BB962C8B-B14F-4D97-AF65-F5344CB8AC3E}">
        <p14:creationId xmlns:p14="http://schemas.microsoft.com/office/powerpoint/2010/main" val="1104161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873083A-3706-1C41-A9CD-A8A682DAC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97B2B-076A-4842-8795-15D1D858D8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DECB5385-01DC-C54F-8E19-A4C6175171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8800B84-8530-2949-907F-286A2AA2E9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012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2729940B-7354-4642-9A2E-FBDB6FDC3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D9D256F-D39E-F94B-BDB5-262C8DC94375}" type="slidenum">
              <a:rPr lang="ar-SA" altLang="root" sz="1200"/>
              <a:pPr/>
              <a:t>22</a:t>
            </a:fld>
            <a:endParaRPr lang="en-US" altLang="root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D7478F3A-F044-F746-AAFE-85DA0D4F4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95C4C7F-8C55-094E-9BEF-95A898E95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oot" altLang="root"/>
          </a:p>
        </p:txBody>
      </p:sp>
    </p:spTree>
    <p:extLst>
      <p:ext uri="{BB962C8B-B14F-4D97-AF65-F5344CB8AC3E}">
        <p14:creationId xmlns:p14="http://schemas.microsoft.com/office/powerpoint/2010/main" val="42465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12C4-3659-4242-8A36-09DDBAAB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49936-D4C8-F54B-A636-5C192E363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F3899-4DB2-3C4E-8C80-B8202EE2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F8096-3720-4444-94EA-C46AF169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24194-C968-964B-A4C6-FD00CD4B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8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2B6C-13B3-214F-B62D-16CA41FFB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12E43-670B-1445-A4EB-21E86F552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3A139-F426-9548-BB6F-7FFE90F1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7CFDE-EAD1-CE42-A615-9361F3E1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546B-7B5E-AB48-B353-B9817423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9D8E6-7C2A-1D44-B4A9-BF4AF082E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5F239-10A0-3F46-8843-AD1D65DC1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32430-EF50-9A48-AE60-545A349C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C1124-85B4-1842-9EF5-ABCFB481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75212-9C4A-744C-A162-FA732242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FB7ABD-FCD5-7C4B-B1BE-CDD96667F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EA05E4-FEF7-084A-9777-010C5D952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1751D-5F14-CD49-B3FB-F34A9B690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E8277-D438-384B-A3BD-62624AAA2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589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0E0612-E379-A74A-AEED-D2D686746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EE2571-C20A-F542-B106-D822082C5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633E0C-21F2-E645-9A10-80502A1A4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0736B-B85B-4D45-9E09-B9DE466FF0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58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C2D77E-6113-4044-AF67-B45DDF596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5A9B0-9B98-714F-9ED8-179545C85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C6B2B5-0E2F-464F-8350-F9B481717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C8C36-25D2-7E48-91AC-8BD11CDAE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44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58271-DF6A-804C-BF0A-0F3EEF52B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7B6EAF-EC77-FF43-8BC1-764F27A7A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CC55F-548D-C24B-96B7-4BA7648634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8E82D-85A1-F147-BF1F-8B55D67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93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5BA7A4-E01A-A042-8E29-2C00CDC98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3C1D79-180C-2B4C-B6A7-C8A607AF0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9BEB19-0B5A-9C45-BF3E-F5FD1A566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6DCEF-398A-CC42-A69E-3D3DBEED6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203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A989EF-28D9-3641-9DBE-E18352CD3E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3C9D52-3BBB-A043-A584-2A349AD56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0A070E-30DF-AA48-9A40-29611A39A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970F8-E4CF-E84E-8FE6-8A007838E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91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4B406E1-4BAF-C044-9438-27BE6BE8AB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9BAD3B-1299-5A49-B4AF-06E56EDBE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DD8232-D62A-ED43-960F-33D829C7E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66906-F4F5-F142-B414-2098FF23B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962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F490E-0183-8B44-A9D8-9D452D1E3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9B6C8-F148-0A4C-BE4C-5A411C03A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FD93F-1CF5-B340-A739-7EA11C7A3D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540EF-8205-6A4B-9B19-436EB0D51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16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81DB-9992-9E42-8821-68C13757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67682-0B0C-284A-8AEC-385349B2C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4EB60-5E8E-0F4A-9070-907407BF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039A6-F6E3-B44F-B380-69409B0B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52EFF-FA7F-F14E-A303-B386A7E4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76B9A6-CD0B-EC46-B99F-300D682D6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035505-AAEE-E245-9B27-5FD50EDED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22538-F1FD-A440-AC23-C2369F34B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59CE6-5C69-F743-BB17-1871E1DD6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56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C794CA-2B9E-F948-B811-44D8387F0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A0F859-E58E-AD45-BED4-2012F3D866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86048B-95F0-F041-8751-28A1CA27AC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AA259-505A-FB43-B303-89FCBA033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13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56B0C-A359-B348-8C28-C7F7EB0B9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5468AE-8B11-B844-99DC-4F69C9D21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99CE76-C14B-8E4F-ACBF-3033B9781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A3B80-2626-8842-95CF-1C14F0DBE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836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A3E3D1-7EBD-4B4A-AE32-A99577EB02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587904-456C-C742-B140-C497157BFE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63C16-3673-3D4C-81DE-93123929B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6ECA8-A874-CB45-BE2D-A1F9D765B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1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AA6263-2AC2-7144-8EA9-A50879A02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B8E28B-E3D9-0240-925E-392B3A83D4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362010-FC8A-8347-BE5B-E34487A0F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DF70F-1A4B-0147-A867-E2FE50594E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340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AB513A-1894-ED4D-8985-58CFAC9CE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36D6D8-47CF-7F40-A8D5-AA66101C1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599D96-67F6-AA41-B044-8DD14C2FA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6203D-44EA-EE49-8479-DE19B3A3F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3329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BED5E3-4521-8041-8D5D-5E5480327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DADF96-B77F-3048-AC94-055BCC6BA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7389B2-8540-0E4F-9A60-941B2283D9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C0668-2A0D-834C-A2DB-267C450FE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1991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792841-8C95-F340-8914-B4BD1DEFE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018BED-A657-034C-89EF-16D6A2619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9899C2-04B1-5240-B0F2-1E27945BAC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DECFF-0C82-7142-AC77-3BE7D8E92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9160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0A38E-3535-A342-9766-E5CE0DA43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0BE53-C0FC-124F-A8B3-9B980B930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09E8C-06B4-2D43-B433-668491D5D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528EA-E83A-D141-9201-9C49CDE72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2741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3142F9-A844-2540-8271-8F97EE38B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71F875-06D6-DC4F-B133-0A0EAC72D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F6857C-9CCA-9747-AE9B-C77248FA7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D52FA-D67A-6043-9677-8E6562949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38660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BA8C-5513-484E-AFEA-726E769F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4790A-BF41-2D49-A137-04EACBD3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0EB0C-87A8-2E4E-BE21-26BD5BE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FAD2-7BF0-7C47-8788-FF8BA31E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8A931-F5C8-6445-A272-1A6FA8F5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32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54824C-4ACB-8044-8B32-2A31FE840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992316-FDF7-0D4A-A0CC-DA2763601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290EB4-272A-2B4D-B28C-D1B03A86A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8EDD1-B043-4441-B2EF-560139A60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7948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DE3DE0-A994-AD49-89BE-FFB775AD3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3BC40D-6CE2-CE4A-A064-BE3C2BF55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1C1D66-B26B-D940-9DCE-CA41CBAD0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C1CE7-1AA9-964A-88E6-DABED60A8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17538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E09FF-99EA-924E-AA34-C3E5A8EA4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F22468-C03B-454C-B22D-518384343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3BA81-4489-7D42-9636-86073ACF36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7D189-A880-DF40-BE3B-70BE8A5ED1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61844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E1B11-BB89-0C43-89D7-B79683D36D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7A953-1F8A-E34B-B1FD-2F60E30EA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B09FD-EC4D-5A43-AB58-B12A77815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7B865-F1F1-784D-A6DF-79288EFE7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9446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E119B4-0645-2F43-809B-B1AAA4C9C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0EFA51-96C4-3448-BDC3-F5D17D95BB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CF863A-9B9D-D146-80CE-E46F6AD61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01AFC-4808-6540-8D1A-D50B64B8E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95035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F160EE-4F87-2D41-8D46-5FEDAA6A7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902E43-E585-7744-813D-08FAB457B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55A37C-12C2-3344-B618-522EECA05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2F3DB-1027-A34F-A1AF-256BC1E5B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17995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AE4F7E-4D77-1B43-A737-3774CE02D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FBA7BD-C867-B543-887F-1DD8DFDDE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53AF2-A802-5B40-9F59-F03AB4FC9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79E7F0-0B56-D545-8A64-2728F6A14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81970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10496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59599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06F5B-182C-E549-8AFC-19D66F8F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3DA21-A26B-7543-80C4-C952B8C1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1653B-83E7-F344-B267-C52AAFEF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A5B53-6F95-D943-A9C6-38B570B17CEE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177693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9189-7875-C44A-A976-279D374E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3D8C-A262-6E4C-B13F-CFA3AFE1A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5023B-19A2-8845-AAEE-49EB9F70D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0198E-8934-E04F-9145-35129A06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08A02-5FB2-1743-B4ED-E09C9AE1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5C935-A0FC-9D40-85C6-0DE78A18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2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0887C-7143-B54D-86DE-9145B035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774A5-9058-8D4D-A8AA-976CFD0F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E3FF-CEC1-B74F-B17C-D8F781C4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BBAAF-9553-B54A-A9DA-1A1EC525D809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2121556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97152-06CA-2946-BE1F-1374C762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F36E5-3208-CE45-B735-B671EB82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2325E-D9FA-1446-BBA3-D9F7746B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D988A-A34D-5843-A6AD-D3E782B68551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2682174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21F3D-CD8A-4D4A-9E41-5564048C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8954E-A232-A54A-9049-C06DACE7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9C64F-BFAA-DC4B-81B8-6FC5B994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C596D-5ADC-0040-ADF1-FEAED094D993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2361923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7D084-CC07-A740-A9E9-ED9A8267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EE9EF-C094-DD44-8D0E-664D1B71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561D4-98B2-F746-A61D-013DF3E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17478-7708-F644-BB2C-61807229C59C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2301672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3B6DB-D709-B141-BDA9-922BA996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3E1AEB-79E4-7448-85DF-EAE789F9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0045C-37F8-C445-9F60-499714AA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1A452-A6E9-B047-9671-9BD136DC9D41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1920969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03E6E-C6F5-4644-A8D6-B5E0712B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FD2B6-0CFC-0849-B8F3-361D7363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39C2F-C757-EF43-8AD9-18FD7DAA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49934-F2FC-7F4A-8D1C-0CCB183303CC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1500616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2E365-3BD4-BE47-ACFC-2C0E236D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9547B-1628-4843-89FA-29415334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A7C00-0A42-5D41-93A6-79C5C279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D535D-2874-E04D-BAEC-1122CD0CE106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3763079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C0069-1433-CD43-96F8-1BD08A4B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8C8D8-7908-224E-9CED-DB4BC474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21124-CD2A-1047-B959-BF7BAAA5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B3D95-3D91-CE48-B514-38340BAABB0E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100126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D2199-B08C-604E-84B1-E20F7B8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84720-B296-B443-9689-6DF25DC7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473D7-B599-F643-A733-92F13B10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59809-2B6E-B74A-80DD-AA90B3A36B99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4277429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C7DA4-2215-D041-A48D-7C89A5F8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8A52-06A0-4A4B-8CC3-7498AFB3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28E7D-E08B-464A-8CDE-265DB42F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ED76B-5990-2346-85C3-6F39652BD3BE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125891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17DA5-4340-1F42-A767-4843F2DA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195A0-9EDD-6844-8471-118953E4B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FB404-78EF-0E44-B013-3454FA6B1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311E9-AEF3-2844-9024-503B187E2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6E773E-E6AB-3146-9697-B2C6BD740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7D90C-8A4E-A045-8935-5C48B043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D4BBD9-B98B-B148-98DC-7E8DBA7E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607D6D-DC1D-0F40-A2CA-F462617D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18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7C3F-AD17-0E48-B74F-17A22DC0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15FD0-848B-9447-9998-57F0EEDA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A3CD2-9646-6049-9D03-045F37E8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DB2A5-9E37-6B45-B88E-C77F4DCCB2ED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1941567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9076A-6082-A24D-855E-2112B266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9EE35-7821-AA43-A437-CB5E954C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931697-4334-FC43-ADD8-571AB8A1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A9F43-6196-8240-98A8-0A2CC7E6953C}" type="slidenum">
              <a:rPr lang="ar-SA" altLang="root"/>
              <a:pPr/>
              <a:t>‹#›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85979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98D3-39BF-2A44-B502-ADEDAD84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F82E2-CABC-A24F-9CE9-585E48CAF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035F8-595B-CF4B-9DB6-2FB83209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A29E0-E457-9440-B206-5069762C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3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B4DD4-D6F3-E443-9F35-AA3C8F385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0230E-E88E-5A41-B427-578ABA83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92A0A-4C09-B24B-B970-35A7FF31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10A6-0CE0-6D4D-8A1E-A1CC5C39D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B057A-B6AF-8C47-B812-0DEF0192D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3674-C5CC-284D-84FF-217C430CD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69F55-5CA2-864F-AE0F-C22AC460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88AE7-CCB7-234A-AC53-3474847B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4C71C-D79C-1C4F-8982-4700DFAF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8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BBB8-7ED8-9E43-A169-9A79A7F2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4DFFE-BEF7-5B41-96E9-CD9374D41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34563-8E0A-1D4E-8479-027CF78B7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2B4A4-B2C4-8042-BCFA-D7D2C962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BC375-5765-2744-8225-6D86BDD5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4657A-F84E-DF49-99E3-81AF9D72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0A013-D223-A147-A6D9-803A9C55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8AD0C-AA84-064D-A9B9-B2D6BFA71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22F8-2DAE-E942-AFD5-6669EDEBB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5C27D-25F3-7B44-9278-16402DE973E0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A1188-45C5-0246-959B-D98456F29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F9B2E-8EF2-E94E-96D4-C30064455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7A794-BA01-7E45-B6FA-466C4E8BB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8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5895EE6-3EA4-AE4A-BB01-2911DD8B9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EC5A67-11EC-324A-94AD-4F2B671B9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AA5E33-679C-BE43-88CD-4D9FB5E678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2B793A-17DD-1344-8B6E-7F5D5A49DB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52B224-624B-2C43-A754-5AEE696AD4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88D9D8-95BD-A844-BC14-FC34C8046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7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9F5EB16-C3D7-FD43-B03B-F14C8346C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E41278-59E9-704D-BB2E-A8EE3E029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DBBC2F3-7B8D-B44D-80AC-1DF8DE9A30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B9BB94-F1FB-4F48-883E-707A299B6B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CE6CD9-E223-834C-857E-178CBBAED9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188E94-363B-C64B-9081-C8D05F252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6392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02" r:id="rId13"/>
    <p:sldLayoutId id="214748370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D9BE49-16E1-8447-9144-F4109DC45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o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7F0AE5-F694-A742-AA01-A027782BC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ot"/>
              <a:t>Click to edit Master text styles</a:t>
            </a:r>
          </a:p>
          <a:p>
            <a:pPr lvl="1"/>
            <a:r>
              <a:rPr lang="en-US" altLang="root"/>
              <a:t>Second level</a:t>
            </a:r>
          </a:p>
          <a:p>
            <a:pPr lvl="2"/>
            <a:r>
              <a:rPr lang="en-US" altLang="root"/>
              <a:t>Third level</a:t>
            </a:r>
          </a:p>
          <a:p>
            <a:pPr lvl="3"/>
            <a:r>
              <a:rPr lang="en-US" altLang="root"/>
              <a:t>Fourth level</a:t>
            </a:r>
          </a:p>
          <a:p>
            <a:pPr lvl="4"/>
            <a:r>
              <a:rPr lang="en-US" altLang="roo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2D2B89-C93F-1646-8AFB-4A8B819716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E10F8F-8682-AE45-A071-CB8E46DB67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I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DD323C-7065-B946-B629-EABBFEBA44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panose="020B0604020202020204" pitchFamily="34" charset="0"/>
              </a:defRPr>
            </a:lvl1pPr>
          </a:lstStyle>
          <a:p>
            <a:fld id="{90196507-EBFD-8047-86F7-993BC3B205B4}" type="slidenum">
              <a:rPr lang="ar-SA" altLang="root"/>
              <a:pPr/>
              <a:t>‹#›</a:t>
            </a:fld>
            <a:endParaRPr lang="en-US" altLang="roo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8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026" descr="zin6.jpg                                                       00035E07grumpy                         B08D4443:">
            <a:extLst>
              <a:ext uri="{FF2B5EF4-FFF2-40B4-BE49-F238E27FC236}">
                <a16:creationId xmlns:a16="http://schemas.microsoft.com/office/drawing/2014/main" id="{9A4973E0-C1EB-1044-BB7E-CC6B9DCC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1027">
            <a:extLst>
              <a:ext uri="{FF2B5EF4-FFF2-40B4-BE49-F238E27FC236}">
                <a16:creationId xmlns:a16="http://schemas.microsoft.com/office/drawing/2014/main" id="{F8FAAA54-3002-3D4A-9E77-16E7F31C0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220" y="5486400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>
              <a:defRPr/>
            </a:pPr>
            <a:endParaRPr lang="en-US">
              <a:latin typeface="Times New Roman" charset="0"/>
              <a:ea typeface="ＭＳ Ｐゴシック" charset="0"/>
              <a:cs typeface="Times New Roman (Hebrew)" charset="0"/>
            </a:endParaRPr>
          </a:p>
        </p:txBody>
      </p:sp>
      <p:sp>
        <p:nvSpPr>
          <p:cNvPr id="95236" name="Text Box 1028">
            <a:extLst>
              <a:ext uri="{FF2B5EF4-FFF2-40B4-BE49-F238E27FC236}">
                <a16:creationId xmlns:a16="http://schemas.microsoft.com/office/drawing/2014/main" id="{5EEEDD43-9F9C-564A-802F-E9CA0BEEE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98513"/>
            <a:ext cx="9144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0033CC"/>
                </a:solidFill>
                <a:latin typeface="Comic Sans MS"/>
                <a:ea typeface="ＭＳ Ｐゴシック" charset="0"/>
                <a:cs typeface="Comic Sans MS"/>
              </a:rPr>
              <a:t>Microalgal Biotechnology</a:t>
            </a:r>
          </a:p>
          <a:p>
            <a:pPr algn="ctr" eaLnBrk="0" hangingPunct="0">
              <a:defRPr/>
            </a:pPr>
            <a:r>
              <a:rPr lang="en-US" sz="3200" dirty="0">
                <a:solidFill>
                  <a:srgbClr val="0033CC"/>
                </a:solidFill>
                <a:latin typeface="Comic Sans MS"/>
                <a:ea typeface="ＭＳ Ｐゴシック" charset="0"/>
                <a:cs typeface="Comic Sans MS"/>
              </a:rPr>
              <a:t>Achievements, Failures and Prospects</a:t>
            </a:r>
            <a:endParaRPr lang="en-US" sz="3200" dirty="0"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44036" name="Picture 1029" descr="bgu logo                                                       000169D1Macintosh HD                   B191BFFC:">
            <a:extLst>
              <a:ext uri="{FF2B5EF4-FFF2-40B4-BE49-F238E27FC236}">
                <a16:creationId xmlns:a16="http://schemas.microsoft.com/office/drawing/2014/main" id="{D2FC29EC-995E-3049-B7AF-6DF29984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95800"/>
            <a:ext cx="13208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Text Box 1030">
            <a:extLst>
              <a:ext uri="{FF2B5EF4-FFF2-40B4-BE49-F238E27FC236}">
                <a16:creationId xmlns:a16="http://schemas.microsoft.com/office/drawing/2014/main" id="{5E944245-9E54-A84B-A043-6F28157A0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572001"/>
            <a:ext cx="47628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CC"/>
                </a:solidFill>
                <a:latin typeface="Times New Roman" charset="0"/>
                <a:ea typeface="ＭＳ Ｐゴシック" charset="0"/>
              </a:rPr>
              <a:t>Ben-Gurion University of the Negev</a:t>
            </a:r>
          </a:p>
          <a:p>
            <a:pPr eaLnBrk="0" hangingPunct="0">
              <a:defRPr/>
            </a:pPr>
            <a:r>
              <a:rPr lang="en-US">
                <a:solidFill>
                  <a:srgbClr val="0033CC"/>
                </a:solidFill>
                <a:latin typeface="Times New Roman" charset="0"/>
                <a:ea typeface="ＭＳ Ｐゴシック" charset="0"/>
              </a:rPr>
              <a:t>The Jacob Blaustein Institute for Desert Research</a:t>
            </a:r>
          </a:p>
          <a:p>
            <a:pPr eaLnBrk="0" hangingPunct="0">
              <a:defRPr/>
            </a:pPr>
            <a:r>
              <a:rPr lang="en-US">
                <a:solidFill>
                  <a:srgbClr val="0033CC"/>
                </a:solidFill>
                <a:latin typeface="Times New Roman" charset="0"/>
                <a:ea typeface="ＭＳ Ｐゴシック" charset="0"/>
              </a:rPr>
              <a:t>Micro-Algal Biotechnology</a:t>
            </a:r>
          </a:p>
          <a:p>
            <a:pPr eaLnBrk="0" hangingPunct="0">
              <a:defRPr/>
            </a:pPr>
            <a:r>
              <a:rPr lang="en-US">
                <a:solidFill>
                  <a:srgbClr val="0033CC"/>
                </a:solidFill>
                <a:latin typeface="Times New Roman" charset="0"/>
                <a:ea typeface="ＭＳ Ｐゴシック" charset="0"/>
              </a:rPr>
              <a:t>Sede-Boqer Campus Israel</a:t>
            </a: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95239" name="Text Box 1031">
            <a:extLst>
              <a:ext uri="{FF2B5EF4-FFF2-40B4-BE49-F238E27FC236}">
                <a16:creationId xmlns:a16="http://schemas.microsoft.com/office/drawing/2014/main" id="{C124AC5E-C0D1-6048-BBEF-5D4EE2C0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1" y="2667000"/>
            <a:ext cx="1777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0033CC"/>
                </a:solidFill>
                <a:latin typeface="Times New Roman" charset="0"/>
                <a:ea typeface="ＭＳ Ｐゴシック" charset="0"/>
              </a:rPr>
              <a:t>Avigad Vonshak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3FAF9-BD25-B940-A466-6D2E8C95C4EB}"/>
              </a:ext>
            </a:extLst>
          </p:cNvPr>
          <p:cNvSpPr txBox="1"/>
          <p:nvPr/>
        </p:nvSpPr>
        <p:spPr>
          <a:xfrm>
            <a:off x="1622425" y="6396039"/>
            <a:ext cx="2794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defTabSz="914400" rtl="1" eaLnBrk="1" latinLnBrk="0" hangingPunct="1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April 2020</a:t>
            </a:r>
          </a:p>
        </p:txBody>
      </p:sp>
    </p:spTree>
    <p:extLst>
      <p:ext uri="{BB962C8B-B14F-4D97-AF65-F5344CB8AC3E}">
        <p14:creationId xmlns:p14="http://schemas.microsoft.com/office/powerpoint/2010/main" val="320674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01.nyt.com/images/2016/10/09/magazine/09mag-food-hue-title-red/09mag-food-hue-title-red-master495-v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23" y="480427"/>
            <a:ext cx="4177274" cy="53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0455" y="3277772"/>
            <a:ext cx="419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York Times Magazine</a:t>
            </a:r>
          </a:p>
          <a:p>
            <a:r>
              <a:rPr lang="en-US" sz="2400" dirty="0"/>
              <a:t>October 9, 2016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4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529466-B6E0-4045-B0D0-0499B9129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38" y="0"/>
            <a:ext cx="927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7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73683A-075F-2A40-83E2-0D9F7FE8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821" y="0"/>
            <a:ext cx="6568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:a16="http://schemas.microsoft.com/office/drawing/2014/main" id="{CCA56E16-28FC-0142-9027-51C6E6F7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571500"/>
            <a:ext cx="8801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091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es phot after ye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1830" cy="68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6593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AACAF6D3-C832-4041-9829-F89B6773C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root"/>
              <a:t>Green fuel</a:t>
            </a:r>
          </a:p>
        </p:txBody>
      </p:sp>
      <p:pic>
        <p:nvPicPr>
          <p:cNvPr id="69634" name="Picture 5">
            <a:extLst>
              <a:ext uri="{FF2B5EF4-FFF2-40B4-BE49-F238E27FC236}">
                <a16:creationId xmlns:a16="http://schemas.microsoft.com/office/drawing/2014/main" id="{2EEB3D07-BCF9-054F-AC16-2364FCA2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1"/>
            <a:ext cx="75438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1716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carfire.jpeg" descr="carfi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388"/>
            <a:ext cx="9144000" cy="6818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19739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"/>
          <p:cNvSpPr txBox="1">
            <a:spLocks noGrp="1"/>
          </p:cNvSpPr>
          <p:nvPr>
            <p:ph type="title"/>
          </p:nvPr>
        </p:nvSpPr>
        <p:spPr>
          <a:xfrm>
            <a:off x="2209800" y="609599"/>
            <a:ext cx="77724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10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3238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Conception of microalgae biodiesel production Aquatic Species Program, U.S. DOE NREL 1987. Note raceway growth and settling-harvesting ponds"/>
          <p:cNvSpPr txBox="1"/>
          <p:nvPr/>
        </p:nvSpPr>
        <p:spPr>
          <a:xfrm>
            <a:off x="1523999" y="623888"/>
            <a:ext cx="9144002" cy="584775"/>
          </a:xfrm>
          <a:prstGeom prst="rect">
            <a:avLst/>
          </a:prstGeom>
          <a:solidFill>
            <a:srgbClr val="99FFCC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2000" b="1">
                <a:solidFill>
                  <a:srgbClr val="A50021"/>
                </a:solidFill>
              </a:defRPr>
            </a:lvl1pPr>
          </a:lstStyle>
          <a:p>
            <a:r>
              <a:t>Conception of microalgae biodiesel production Aquatic Species Program, U.S. DOE NREL 1987. Note raceway growth and settling-harvesting ponds</a:t>
            </a:r>
          </a:p>
        </p:txBody>
      </p:sp>
      <p:sp>
        <p:nvSpPr>
          <p:cNvPr id="612" name="Body"/>
          <p:cNvSpPr txBox="1">
            <a:spLocks noGrp="1"/>
          </p:cNvSpPr>
          <p:nvPr>
            <p:ph type="body" idx="4294967295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5413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6" descr="Algae sol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1524000" y="304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sz="3200" b="1" dirty="0">
                <a:solidFill>
                  <a:srgbClr val="E72820"/>
                </a:solidFill>
                <a:latin typeface="Comic Sans MS" charset="0"/>
              </a:rPr>
              <a:t>Remember using Photoshop can not replace using Photosynthesis</a:t>
            </a:r>
            <a:endParaRPr lang="en-US" altLang="x-none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9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5" name="Object 2">
            <a:extLst>
              <a:ext uri="{FF2B5EF4-FFF2-40B4-BE49-F238E27FC236}">
                <a16:creationId xmlns:a16="http://schemas.microsoft.com/office/drawing/2014/main" id="{98B7F3DD-A7BA-6A48-A736-6416D63AA8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8738"/>
          <a:ext cx="9144000" cy="674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09" name="Image" r:id="rId4" imgW="8115300" imgH="5981700" progId="Photoshop.Image.9">
                  <p:embed/>
                </p:oleObj>
              </mc:Choice>
              <mc:Fallback>
                <p:oleObj name="Image" r:id="rId4" imgW="8115300" imgH="5981700" progId="Photoshop.Image.9">
                  <p:embed/>
                  <p:pic>
                    <p:nvPicPr>
                      <p:cNvPr id="77825" name="Object 2">
                        <a:extLst>
                          <a:ext uri="{FF2B5EF4-FFF2-40B4-BE49-F238E27FC236}">
                            <a16:creationId xmlns:a16="http://schemas.microsoft.com/office/drawing/2014/main" id="{98B7F3DD-A7BA-6A48-A736-6416D63AA8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8738"/>
                        <a:ext cx="9144000" cy="674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6029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9285A7-8BD9-274D-9E3D-AFB98CA12C97}"/>
              </a:ext>
            </a:extLst>
          </p:cNvPr>
          <p:cNvGrpSpPr/>
          <p:nvPr/>
        </p:nvGrpSpPr>
        <p:grpSpPr>
          <a:xfrm>
            <a:off x="3620768" y="1856587"/>
            <a:ext cx="5195068" cy="3233693"/>
            <a:chOff x="3657869" y="1582310"/>
            <a:chExt cx="3075879" cy="17160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35A9F53-ECC9-AA41-9349-8CC6F89E7724}"/>
                </a:ext>
              </a:extLst>
            </p:cNvPr>
            <p:cNvSpPr/>
            <p:nvPr/>
          </p:nvSpPr>
          <p:spPr>
            <a:xfrm>
              <a:off x="3657869" y="1582310"/>
              <a:ext cx="3075879" cy="171606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6BDE28-0C60-2B42-81A9-16DEFD411524}"/>
                </a:ext>
              </a:extLst>
            </p:cNvPr>
            <p:cNvSpPr txBox="1"/>
            <p:nvPr/>
          </p:nvSpPr>
          <p:spPr>
            <a:xfrm>
              <a:off x="3734121" y="2263019"/>
              <a:ext cx="2971425" cy="24499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902030302020204" pitchFamily="66" charset="0"/>
                </a:rPr>
                <a:t>The organism/ Product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B89F3-3957-F84A-821D-EDE9F89AB178}"/>
              </a:ext>
            </a:extLst>
          </p:cNvPr>
          <p:cNvGrpSpPr/>
          <p:nvPr/>
        </p:nvGrpSpPr>
        <p:grpSpPr>
          <a:xfrm>
            <a:off x="1552360" y="3570566"/>
            <a:ext cx="5103824" cy="3287434"/>
            <a:chOff x="4318176" y="3365174"/>
            <a:chExt cx="1910993" cy="107878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D8B2405-2C4E-6041-A81E-5A0B363AB6D6}"/>
                </a:ext>
              </a:extLst>
            </p:cNvPr>
            <p:cNvSpPr/>
            <p:nvPr/>
          </p:nvSpPr>
          <p:spPr>
            <a:xfrm>
              <a:off x="4318176" y="3365174"/>
              <a:ext cx="1910993" cy="1078787"/>
            </a:xfrm>
            <a:prstGeom prst="ellipse">
              <a:avLst/>
            </a:prstGeom>
            <a:solidFill>
              <a:srgbClr val="00B0F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5DA8D7-74A5-8444-AE88-58A586D542A1}"/>
                </a:ext>
              </a:extLst>
            </p:cNvPr>
            <p:cNvSpPr txBox="1"/>
            <p:nvPr/>
          </p:nvSpPr>
          <p:spPr>
            <a:xfrm>
              <a:off x="4318176" y="3809003"/>
              <a:ext cx="1910993" cy="171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omic Sans MS" panose="030F0902030302020204" pitchFamily="66" charset="0"/>
                </a:rPr>
                <a:t>The reactor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BD94D2-105F-134D-87CB-CC11B79E381C}"/>
              </a:ext>
            </a:extLst>
          </p:cNvPr>
          <p:cNvGrpSpPr/>
          <p:nvPr/>
        </p:nvGrpSpPr>
        <p:grpSpPr>
          <a:xfrm>
            <a:off x="5472418" y="3660175"/>
            <a:ext cx="5142103" cy="3233693"/>
            <a:chOff x="5371727" y="3630543"/>
            <a:chExt cx="3817136" cy="1407560"/>
          </a:xfrm>
          <a:solidFill>
            <a:srgbClr val="FFC000">
              <a:alpha val="48000"/>
            </a:srgbClr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8C2763-0817-F64E-9C29-BB87A0766E56}"/>
                </a:ext>
              </a:extLst>
            </p:cNvPr>
            <p:cNvSpPr/>
            <p:nvPr/>
          </p:nvSpPr>
          <p:spPr>
            <a:xfrm>
              <a:off x="5371727" y="3630543"/>
              <a:ext cx="3817136" cy="1407560"/>
            </a:xfrm>
            <a:prstGeom prst="ellipse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99E7AD-E225-9641-B578-B4B05B336B90}"/>
                </a:ext>
              </a:extLst>
            </p:cNvPr>
            <p:cNvSpPr txBox="1"/>
            <p:nvPr/>
          </p:nvSpPr>
          <p:spPr>
            <a:xfrm>
              <a:off x="5721789" y="4116789"/>
              <a:ext cx="3407084" cy="415303"/>
            </a:xfrm>
            <a:prstGeom prst="rect">
              <a:avLst/>
            </a:prstGeom>
            <a:solidFill>
              <a:srgbClr val="FFC000">
                <a:alpha val="23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Comic Sans MS" panose="030F0902030302020204" pitchFamily="66" charset="0"/>
                </a:rPr>
                <a:t>The processing / Product/</a:t>
              </a:r>
            </a:p>
            <a:p>
              <a:pPr algn="ctr"/>
              <a:r>
                <a:rPr lang="en-US" sz="2800" dirty="0">
                  <a:latin typeface="Comic Sans MS" panose="030F0902030302020204" pitchFamily="66" charset="0"/>
                </a:rPr>
                <a:t>Market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7FFBAC-3556-6240-9AA3-ED2EDD9EA81C}"/>
              </a:ext>
            </a:extLst>
          </p:cNvPr>
          <p:cNvSpPr txBox="1"/>
          <p:nvPr/>
        </p:nvSpPr>
        <p:spPr>
          <a:xfrm>
            <a:off x="0" y="46626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Comic Sans MS" panose="030F0902030302020204" pitchFamily="66" charset="0"/>
              </a:rPr>
              <a:t>Three Major components of the  process</a:t>
            </a:r>
          </a:p>
        </p:txBody>
      </p:sp>
    </p:spTree>
    <p:extLst>
      <p:ext uri="{BB962C8B-B14F-4D97-AF65-F5344CB8AC3E}">
        <p14:creationId xmlns:p14="http://schemas.microsoft.com/office/powerpoint/2010/main" val="326472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1955D80D-79D8-304B-85A2-3A2DD09EB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800000"/>
                </a:solidFill>
                <a:latin typeface="Comic Sans MS" panose="030F0902030302020204" pitchFamily="66" charset="0"/>
              </a:rPr>
              <a:t>Yes we can  !!!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C5C3BC1D-F840-A340-8782-4FC6E2C80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143000"/>
            <a:ext cx="7772400" cy="510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Assuming we will do the right things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Solve the real problems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Not create new ones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000CC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4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Strain </a:t>
            </a:r>
            <a:r>
              <a:rPr lang="en-US" altLang="en-US" sz="2400" dirty="0" err="1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selecton</a:t>
            </a:r>
            <a:endParaRPr lang="en-US" altLang="en-US" sz="2400" dirty="0">
              <a:solidFill>
                <a:srgbClr val="0000CC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4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Nutrient efficiency utilization</a:t>
            </a:r>
          </a:p>
          <a:p>
            <a:pPr lvl="1" eaLnBrk="1" hangingPunct="1"/>
            <a:r>
              <a:rPr lang="en-US" altLang="en-US" sz="24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Pond / Culture management</a:t>
            </a:r>
          </a:p>
          <a:p>
            <a:pPr lvl="1" eaLnBrk="1" hangingPunct="1"/>
            <a:r>
              <a:rPr lang="en-US" altLang="en-US" sz="24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Develop systems with multiple product utilization</a:t>
            </a:r>
          </a:p>
          <a:p>
            <a:pPr lvl="1" eaLnBrk="1" hangingPunct="1"/>
            <a:r>
              <a:rPr lang="en-US" altLang="en-US" sz="24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Avoid the use of limited resources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63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4E71-4C3E-B143-98D2-5694E15F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63" y="0"/>
            <a:ext cx="9144001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800000"/>
                </a:solidFill>
                <a:latin typeface="Comic Sans MS"/>
                <a:cs typeface="Comic Sans MS"/>
              </a:rPr>
              <a:t>Requirements for establishing a sustainable microalgae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AD45-0B8A-7A48-B543-015BC3D98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84313"/>
            <a:ext cx="9144000" cy="4114800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Well identified marketable products with a specific advantage over substitutes.</a:t>
            </a:r>
          </a:p>
          <a:p>
            <a:pPr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Appropriate strain: ease of growth, </a:t>
            </a:r>
            <a:r>
              <a:rPr lang="en-US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maintenence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and proceeding.</a:t>
            </a:r>
          </a:p>
          <a:p>
            <a:pPr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Adapt the reactor to the specific strain and product and not the other way around.</a:t>
            </a:r>
          </a:p>
          <a:p>
            <a:pPr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Defined environmental conditions ( light, temperature) to fit the site.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266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F547AC2-93F1-3E4A-BFCE-91DA3262D4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533400"/>
            <a:ext cx="9144000" cy="1143000"/>
          </a:xfrm>
        </p:spPr>
        <p:txBody>
          <a:bodyPr anchor="ctr"/>
          <a:lstStyle/>
          <a:p>
            <a:pPr eaLnBrk="1" hangingPunct="1"/>
            <a:r>
              <a:rPr lang="en-AU" altLang="root">
                <a:solidFill>
                  <a:srgbClr val="663300"/>
                </a:solidFill>
              </a:rPr>
              <a:t>Stop dreaming and get back to work !</a:t>
            </a:r>
            <a:endParaRPr lang="en-AU" altLang="root" sz="2800">
              <a:solidFill>
                <a:srgbClr val="663300"/>
              </a:solidFill>
            </a:endParaRP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CC54BFFA-067C-C647-BE45-A75B0BE3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4">
            <a:extLst>
              <a:ext uri="{FF2B5EF4-FFF2-40B4-BE49-F238E27FC236}">
                <a16:creationId xmlns:a16="http://schemas.microsoft.com/office/drawing/2014/main" id="{599B2A23-706B-C44E-80DF-6942D0E10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419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rtl="1" eaLnBrk="1" hangingPunct="1"/>
            <a:r>
              <a:rPr lang="en-US" altLang="root" sz="3600" b="1">
                <a:solidFill>
                  <a:srgbClr val="663300"/>
                </a:solidFill>
                <a:latin typeface="Times New Roman" panose="02020603050405020304" pitchFamily="18" charset="0"/>
              </a:rPr>
              <a:t>Just don’t do more of the same…?</a:t>
            </a:r>
            <a:endParaRPr lang="en-US" altLang="root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7305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AC7B-1F59-614B-982F-8EB822D9B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43560"/>
            <a:ext cx="10363200" cy="325243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>
                <a:solidFill>
                  <a:schemeClr val="accent5">
                    <a:lumMod val="25000"/>
                  </a:schemeClr>
                </a:solidFill>
                <a:latin typeface="Comic Sans MS" panose="030F0902030302020204" pitchFamily="66" charset="0"/>
              </a:rPr>
              <a:t>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15186498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>
            <a:extLst>
              <a:ext uri="{FF2B5EF4-FFF2-40B4-BE49-F238E27FC236}">
                <a16:creationId xmlns:a16="http://schemas.microsoft.com/office/drawing/2014/main" id="{62453466-5696-5E4A-967C-BA2121C45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544" y="228601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oot" sz="3200" b="1" dirty="0">
                <a:solidFill>
                  <a:srgbClr val="800000"/>
                </a:solidFill>
                <a:latin typeface="Comic Sans MS" panose="030F0902030302020204" pitchFamily="66" charset="0"/>
              </a:rPr>
              <a:t>Few conclusions so far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oot" dirty="0">
              <a:solidFill>
                <a:srgbClr val="000000"/>
              </a:solidFill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F3F8B860-6586-5E42-890F-79AF1B65C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" y="1042988"/>
            <a:ext cx="11387138" cy="519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oot" sz="2800" b="1" dirty="0">
                <a:solidFill>
                  <a:srgbClr val="800000"/>
                </a:solidFill>
                <a:latin typeface="Comic Sans MS" panose="030F0902030302020204" pitchFamily="66" charset="0"/>
              </a:rPr>
              <a:t>None of the final products is the one that the concept was started with.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oot" sz="2800" b="1" dirty="0">
                <a:solidFill>
                  <a:srgbClr val="800000"/>
                </a:solidFill>
                <a:latin typeface="Comic Sans MS" panose="030F0902030302020204" pitchFamily="66" charset="0"/>
              </a:rPr>
              <a:t>The beginning of the concept was with a product and not with a technology.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oot" sz="2800" b="1" dirty="0">
                <a:solidFill>
                  <a:srgbClr val="800000"/>
                </a:solidFill>
                <a:latin typeface="Comic Sans MS" panose="030F0902030302020204" pitchFamily="66" charset="0"/>
              </a:rPr>
              <a:t>All the products are aimed at the high price target- high value human feed supplements.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root" sz="2800" b="1" dirty="0">
              <a:solidFill>
                <a:srgbClr val="800000"/>
              </a:solidFill>
              <a:latin typeface="Comic Sans MS" panose="030F0902030302020204" pitchFamily="66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root" sz="2800" b="1" dirty="0">
              <a:solidFill>
                <a:srgbClr val="8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2" descr="C:\IMAGES\cartoons\universityone.gif">
            <a:extLst>
              <a:ext uri="{FF2B5EF4-FFF2-40B4-BE49-F238E27FC236}">
                <a16:creationId xmlns:a16="http://schemas.microsoft.com/office/drawing/2014/main" id="{0701A237-A43D-F042-A317-40923566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49" y="4932065"/>
            <a:ext cx="1700213" cy="145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43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D8EB-4E33-EE4D-A381-6AABFC36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85" y="0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Biodiesel:</a:t>
            </a:r>
            <a:b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 Some calculations on price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F2239-FA52-3A49-BB47-02B62BE0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27" y="1341533"/>
            <a:ext cx="11131684" cy="5398851"/>
          </a:xfrm>
        </p:spPr>
        <p:txBody>
          <a:bodyPr/>
          <a:lstStyle/>
          <a:p>
            <a:r>
              <a:rPr lang="en-US" dirty="0">
                <a:solidFill>
                  <a:srgbClr val="99120C"/>
                </a:solidFill>
              </a:rPr>
              <a:t>Lets assume that we want to be compatible when the price of a barrel of oil be oil will be 200 US $</a:t>
            </a:r>
          </a:p>
          <a:p>
            <a:r>
              <a:rPr lang="en-US" dirty="0">
                <a:solidFill>
                  <a:srgbClr val="99120C"/>
                </a:solidFill>
              </a:rPr>
              <a:t>1b= 42 gallons = 136 kg ( density of oil 0.881)</a:t>
            </a:r>
          </a:p>
          <a:p>
            <a:r>
              <a:rPr lang="en-US" dirty="0">
                <a:solidFill>
                  <a:srgbClr val="99120C"/>
                </a:solidFill>
              </a:rPr>
              <a:t>Assume we can produce at high productivity 1kg of algae with 30% oil and extraction efficiency is 100 %</a:t>
            </a:r>
          </a:p>
          <a:p>
            <a:r>
              <a:rPr lang="en-US" dirty="0">
                <a:solidFill>
                  <a:srgbClr val="99120C"/>
                </a:solidFill>
              </a:rPr>
              <a:t>1b = 136 x 3 </a:t>
            </a:r>
          </a:p>
          <a:p>
            <a:r>
              <a:rPr lang="en-US" dirty="0">
                <a:solidFill>
                  <a:srgbClr val="99120C"/>
                </a:solidFill>
              </a:rPr>
              <a:t>So we need to produce 400Kg of algae in order to produce one barrel of oil. </a:t>
            </a:r>
          </a:p>
          <a:p>
            <a:r>
              <a:rPr lang="en-US" dirty="0">
                <a:solidFill>
                  <a:srgbClr val="99120C"/>
                </a:solidFill>
              </a:rPr>
              <a:t>So in order to meet the goal of 200 US $/ Barrel we need to produce </a:t>
            </a:r>
            <a:r>
              <a:rPr lang="en-US" b="1" u="sng" dirty="0">
                <a:solidFill>
                  <a:srgbClr val="99120C"/>
                </a:solidFill>
              </a:rPr>
              <a:t>1kg of algae for 50 cents</a:t>
            </a:r>
          </a:p>
        </p:txBody>
      </p:sp>
    </p:spTree>
    <p:extLst>
      <p:ext uri="{BB962C8B-B14F-4D97-AF65-F5344CB8AC3E}">
        <p14:creationId xmlns:p14="http://schemas.microsoft.com/office/powerpoint/2010/main" val="6042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  <a:latin typeface="Comic Sans MS"/>
                <a:cs typeface="Comic Sans MS"/>
              </a:rPr>
              <a:t>Is there a lesson to be learned ?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  <a:cs typeface="Comic Sans MS"/>
              </a:rPr>
              <a:t>What went wrong ?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  <a:cs typeface="Comic Sans MS"/>
              </a:rPr>
              <a:t>What was done “the right way?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  <a:cs typeface="Comic Sans MS"/>
              </a:rPr>
              <a:t>And</a:t>
            </a:r>
            <a:r>
              <a:rPr lang="is-IS" dirty="0">
                <a:solidFill>
                  <a:srgbClr val="800000"/>
                </a:solidFill>
                <a:latin typeface="Comic Sans MS"/>
                <a:cs typeface="Comic Sans MS"/>
              </a:rPr>
              <a:t>…..........................</a:t>
            </a:r>
            <a:r>
              <a:rPr lang="en-US" dirty="0">
                <a:solidFill>
                  <a:srgbClr val="800000"/>
                </a:solidFill>
                <a:latin typeface="Comic Sans MS"/>
                <a:cs typeface="Comic Sans M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04903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B30CA-4819-694B-85A6-DADA12C7B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119"/>
            <a:ext cx="12192000" cy="41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58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086C-21BF-6348-9F95-8A3FC356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9120C"/>
                </a:solidFill>
                <a:latin typeface="Comic Sans MS" panose="030F0902030302020204" pitchFamily="66" charset="0"/>
              </a:rPr>
              <a:t>Product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0EF7-F5C2-F546-A9A2-B924019B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937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99E5-9C14-9A41-ABB1-DD5DD332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9120C"/>
                </a:solidFill>
                <a:latin typeface="Comic Sans MS" panose="030F0902030302020204" pitchFamily="66" charset="0"/>
              </a:rPr>
              <a:t>Is there an alternative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9EEE-B8D5-444A-8DA6-4B65A1F0B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Fatty acids</a:t>
            </a:r>
          </a:p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Energy</a:t>
            </a:r>
          </a:p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Crude proteins</a:t>
            </a:r>
          </a:p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CO</a:t>
            </a:r>
            <a:r>
              <a:rPr lang="en-US" baseline="-25000">
                <a:solidFill>
                  <a:srgbClr val="002060"/>
                </a:solidFill>
                <a:latin typeface="Comic Sans MS" panose="030F0902030302020204" pitchFamily="66" charset="0"/>
              </a:rPr>
              <a:t>2</a:t>
            </a:r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 mitigation</a:t>
            </a:r>
          </a:p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Beta-Carotene</a:t>
            </a:r>
          </a:p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Astaxanthin</a:t>
            </a:r>
          </a:p>
          <a:p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Whole cells (</a:t>
            </a:r>
            <a:r>
              <a:rPr lang="en-US" i="1">
                <a:solidFill>
                  <a:srgbClr val="002060"/>
                </a:solidFill>
                <a:latin typeface="Comic Sans MS" panose="030F0902030302020204" pitchFamily="66" charset="0"/>
              </a:rPr>
              <a:t>Spirulina, Chlorella</a:t>
            </a:r>
            <a:r>
              <a:rPr lang="en-US">
                <a:solidFill>
                  <a:srgbClr val="002060"/>
                </a:solidFill>
                <a:latin typeface="Comic Sans MS" panose="030F0902030302020204" pitchFamily="66" charset="0"/>
              </a:rPr>
              <a:t>)</a:t>
            </a:r>
          </a:p>
          <a:p>
            <a:endParaRPr lang="en-US">
              <a:solidFill>
                <a:srgbClr val="002060"/>
              </a:solidFill>
            </a:endParaRPr>
          </a:p>
          <a:p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72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imum-Red-Al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227438"/>
            <a:ext cx="1358900" cy="3490862"/>
          </a:xfrm>
          <a:prstGeom prst="rect">
            <a:avLst/>
          </a:prstGeom>
        </p:spPr>
      </p:pic>
      <p:pic>
        <p:nvPicPr>
          <p:cNvPr id="5" name="Picture 4" descr="Spyru-Fea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304801"/>
            <a:ext cx="3949700" cy="2816059"/>
          </a:xfrm>
          <a:prstGeom prst="rect">
            <a:avLst/>
          </a:prstGeom>
        </p:spPr>
      </p:pic>
      <p:pic>
        <p:nvPicPr>
          <p:cNvPr id="6" name="Picture 5" descr="Nak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3276600"/>
            <a:ext cx="1790700" cy="3581400"/>
          </a:xfrm>
          <a:prstGeom prst="rect">
            <a:avLst/>
          </a:prstGeom>
        </p:spPr>
      </p:pic>
      <p:pic>
        <p:nvPicPr>
          <p:cNvPr id="7" name="Picture 6" descr="fresh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30500"/>
            <a:ext cx="20320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9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F7F5FF"/>
      </a:dk2>
      <a:lt2>
        <a:srgbClr val="FFFF00"/>
      </a:lt2>
      <a:accent1>
        <a:srgbClr val="FF9900"/>
      </a:accent1>
      <a:accent2>
        <a:srgbClr val="00FFFF"/>
      </a:accent2>
      <a:accent3>
        <a:srgbClr val="FAF9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I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I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419</Words>
  <Application>Microsoft Macintosh PowerPoint</Application>
  <PresentationFormat>Widescreen</PresentationFormat>
  <Paragraphs>69</Paragraphs>
  <Slides>23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Calibri Light</vt:lpstr>
      <vt:lpstr>Comic Sans MS</vt:lpstr>
      <vt:lpstr>Times New Roman</vt:lpstr>
      <vt:lpstr>Times New Roman (Hebrew)</vt:lpstr>
      <vt:lpstr>Office Theme</vt:lpstr>
      <vt:lpstr>Blank Presentation</vt:lpstr>
      <vt:lpstr>Default Design</vt:lpstr>
      <vt:lpstr>1_Blank Presentation</vt:lpstr>
      <vt:lpstr>Image</vt:lpstr>
      <vt:lpstr>PowerPoint Presentation</vt:lpstr>
      <vt:lpstr>PowerPoint Presentation</vt:lpstr>
      <vt:lpstr>PowerPoint Presentation</vt:lpstr>
      <vt:lpstr>Biodiesel:  Some calculations on price</vt:lpstr>
      <vt:lpstr>The Future</vt:lpstr>
      <vt:lpstr>PowerPoint Presentation</vt:lpstr>
      <vt:lpstr>Product development</vt:lpstr>
      <vt:lpstr>Is there an alternative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fuel</vt:lpstr>
      <vt:lpstr>PowerPoint Presentation</vt:lpstr>
      <vt:lpstr>PowerPoint Presentation</vt:lpstr>
      <vt:lpstr>PowerPoint Presentation</vt:lpstr>
      <vt:lpstr>PowerPoint Presentation</vt:lpstr>
      <vt:lpstr>Yes we can  !!!</vt:lpstr>
      <vt:lpstr>Requirements for establishing a sustainable microalgae industry</vt:lpstr>
      <vt:lpstr>Stop dreaming and get back to work !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52</cp:revision>
  <dcterms:created xsi:type="dcterms:W3CDTF">2020-04-13T10:25:04Z</dcterms:created>
  <dcterms:modified xsi:type="dcterms:W3CDTF">2020-06-23T08:46:51Z</dcterms:modified>
</cp:coreProperties>
</file>